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22"/>
  </p:notesMasterIdLst>
  <p:handoutMasterIdLst>
    <p:handoutMasterId r:id="rId23"/>
  </p:handoutMasterIdLst>
  <p:sldIdLst>
    <p:sldId id="256" r:id="rId5"/>
    <p:sldId id="885" r:id="rId6"/>
    <p:sldId id="886" r:id="rId7"/>
    <p:sldId id="887" r:id="rId8"/>
    <p:sldId id="888" r:id="rId9"/>
    <p:sldId id="889" r:id="rId10"/>
    <p:sldId id="890" r:id="rId11"/>
    <p:sldId id="891" r:id="rId12"/>
    <p:sldId id="892" r:id="rId13"/>
    <p:sldId id="893" r:id="rId14"/>
    <p:sldId id="894" r:id="rId15"/>
    <p:sldId id="895" r:id="rId16"/>
    <p:sldId id="896" r:id="rId17"/>
    <p:sldId id="897" r:id="rId18"/>
    <p:sldId id="898" r:id="rId19"/>
    <p:sldId id="899" r:id="rId20"/>
    <p:sldId id="900" r:id="rId21"/>
  </p:sldIdLst>
  <p:sldSz cx="9144000" cy="6858000" type="screen4x3"/>
  <p:notesSz cx="9928225" cy="6797675"/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Rafferty" initials="SR" lastIdx="1" clrIdx="0">
    <p:extLst>
      <p:ext uri="{19B8F6BF-5375-455C-9EA6-DF929625EA0E}">
        <p15:presenceInfo xmlns:p15="http://schemas.microsoft.com/office/powerpoint/2012/main" userId="a04426156b3b4a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E9EDF4"/>
    <a:srgbClr val="B21212"/>
    <a:srgbClr val="FDCFD2"/>
    <a:srgbClr val="FF8B8B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4" autoAdjust="0"/>
    <p:restoredTop sz="94646" autoAdjust="0"/>
  </p:normalViewPr>
  <p:slideViewPr>
    <p:cSldViewPr>
      <p:cViewPr varScale="1">
        <p:scale>
          <a:sx n="74" d="100"/>
          <a:sy n="74" d="100"/>
        </p:scale>
        <p:origin x="16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40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C127-53EC-4625-8674-123C41A42ABE}" type="datetimeFigureOut">
              <a:rPr lang="en-GB" smtClean="0"/>
              <a:pPr/>
              <a:t>03/08/2018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00F7-D8A8-45F0-BED4-A73ECE48174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3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4DA8F5-F804-4FB2-8A6B-A884CF09C514}" type="datetimeFigureOut">
              <a:rPr lang="en-US"/>
              <a:pPr>
                <a:defRPr/>
              </a:pPr>
              <a:t>8/3/2018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00DB4-E585-43D3-9A29-E1C42556C7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26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FBC8F-7200-45DD-A4E3-40F9EE47178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56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3606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4059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7352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88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4224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8794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95095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001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23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4997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694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9716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026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686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27655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158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jpeg"/><Relationship Id="rId5" Type="http://schemas.openxmlformats.org/officeDocument/2006/relationships/slide" Target="../slides/slide14.xml"/><Relationship Id="rId4" Type="http://schemas.openxmlformats.org/officeDocument/2006/relationships/slide" Target="../slides/slide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1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496" y="44624"/>
            <a:ext cx="7742094" cy="548680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07505" y="983578"/>
            <a:ext cx="8928992" cy="57577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27" name="Round Same Side Corner Rectangle 26">
            <a:hlinkClick r:id="rId2" action="ppaction://hlinksldjump"/>
          </p:cNvPr>
          <p:cNvSpPr/>
          <p:nvPr userDrawn="1"/>
        </p:nvSpPr>
        <p:spPr>
          <a:xfrm>
            <a:off x="179512" y="620688"/>
            <a:ext cx="1626061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P8.1 - Specialisation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ound Same Side Corner Rectangle 27">
            <a:hlinkClick r:id="rId3" action="ppaction://hlinksldjump"/>
          </p:cNvPr>
          <p:cNvSpPr/>
          <p:nvPr userDrawn="1"/>
        </p:nvSpPr>
        <p:spPr>
          <a:xfrm>
            <a:off x="1861917" y="620688"/>
            <a:ext cx="897521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P8.2 - BOP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ound Same Side Corner Rectangle 28">
            <a:hlinkClick r:id="rId4" action="ppaction://hlinksldjump"/>
          </p:cNvPr>
          <p:cNvSpPr/>
          <p:nvPr userDrawn="1"/>
        </p:nvSpPr>
        <p:spPr>
          <a:xfrm>
            <a:off x="2815782" y="620688"/>
            <a:ext cx="1843889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P8.3 – Exchange Rates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ound Same Side Corner Rectangle 29">
            <a:hlinkClick r:id="rId5" action="ppaction://hlinksldjump"/>
          </p:cNvPr>
          <p:cNvSpPr/>
          <p:nvPr userDrawn="1"/>
        </p:nvSpPr>
        <p:spPr>
          <a:xfrm>
            <a:off x="4716016" y="620688"/>
            <a:ext cx="2096453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P8.4 – Trade Protectionism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23696"/>
            <a:ext cx="936104" cy="89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-13648" y="5937012"/>
            <a:ext cx="3203848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5924550"/>
            <a:ext cx="2339752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949279"/>
            <a:ext cx="1913746" cy="922841"/>
          </a:xfrm>
          <a:prstGeom prst="rtTriangle">
            <a:avLst/>
          </a:prstGeom>
          <a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489410" y="5453826"/>
            <a:ext cx="922841" cy="1913746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496" y="5178204"/>
            <a:ext cx="9001000" cy="771076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LO8 - International Aspects - Workbook </a:t>
            </a:r>
            <a:r>
              <a:rPr lang="en-US" sz="4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Questions</a:t>
            </a:r>
            <a:endParaRPr lang="en-GB" sz="3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60648"/>
            <a:ext cx="8640960" cy="1708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32656"/>
            <a:ext cx="842493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 smtClean="0"/>
              <a:t> Cambridge IGCSE - Economics</a:t>
            </a:r>
            <a:r>
              <a:rPr lang="en-GB" sz="3200" b="1" dirty="0" smtClean="0"/>
              <a:t> </a:t>
            </a:r>
          </a:p>
          <a:p>
            <a:pPr algn="r"/>
            <a:r>
              <a:rPr lang="en-US" sz="2800" b="1" dirty="0"/>
              <a:t>LO8 - International </a:t>
            </a:r>
            <a:r>
              <a:rPr lang="en-US" sz="2800" b="1" dirty="0" smtClean="0"/>
              <a:t>Aspects</a:t>
            </a:r>
            <a:br>
              <a:rPr lang="en-US" sz="2800" b="1" dirty="0" smtClean="0"/>
            </a:br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2017-2019 - Course Code: 0455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Image result for econom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44822"/>
            <a:ext cx="6552728" cy="28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666400" cy="16004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8.3 – Exchange Rates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30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860" dirty="0" smtClean="0"/>
              <a:t>Which </a:t>
            </a:r>
            <a:r>
              <a:rPr lang="en-US" sz="1860" dirty="0"/>
              <a:t>of the following is a drawback of using a fixed exchange rate </a:t>
            </a:r>
            <a:r>
              <a:rPr lang="en-US" sz="1860" dirty="0" smtClean="0"/>
              <a:t>system?</a:t>
            </a:r>
            <a:br>
              <a:rPr lang="en-US" sz="1860" dirty="0" smtClean="0"/>
            </a:br>
            <a:r>
              <a:rPr lang="en-US" sz="1860" b="1" dirty="0" smtClean="0"/>
              <a:t>A</a:t>
            </a:r>
            <a:r>
              <a:rPr lang="en-US" sz="1860" dirty="0" smtClean="0"/>
              <a:t> 	A </a:t>
            </a:r>
            <a:r>
              <a:rPr lang="en-US" sz="1860" dirty="0"/>
              <a:t>fall in the demand for </a:t>
            </a:r>
            <a:r>
              <a:rPr lang="en-US" sz="1860" dirty="0" smtClean="0"/>
              <a:t>exports</a:t>
            </a:r>
            <a:br>
              <a:rPr lang="en-US" sz="1860" dirty="0" smtClean="0"/>
            </a:br>
            <a:r>
              <a:rPr lang="en-US" sz="1860" b="1" dirty="0" smtClean="0"/>
              <a:t>B</a:t>
            </a:r>
            <a:r>
              <a:rPr lang="en-US" sz="1860" dirty="0" smtClean="0"/>
              <a:t> 	A </a:t>
            </a:r>
            <a:r>
              <a:rPr lang="en-US" sz="1860" dirty="0"/>
              <a:t>rise in the demand for </a:t>
            </a:r>
            <a:r>
              <a:rPr lang="en-US" sz="1860" dirty="0" smtClean="0"/>
              <a:t>imports</a:t>
            </a:r>
            <a:br>
              <a:rPr lang="en-US" sz="1860" dirty="0" smtClean="0"/>
            </a:br>
            <a:r>
              <a:rPr lang="en-US" sz="1860" b="1" dirty="0" smtClean="0"/>
              <a:t>C</a:t>
            </a:r>
            <a:r>
              <a:rPr lang="en-US" sz="1860" dirty="0" smtClean="0"/>
              <a:t> 	The </a:t>
            </a:r>
            <a:r>
              <a:rPr lang="en-US" sz="1860" dirty="0"/>
              <a:t>large opportunity cost of using foreign exchange reserves to </a:t>
            </a:r>
            <a:r>
              <a:rPr lang="en-US" sz="1860" dirty="0" smtClean="0"/>
              <a:t>	maintain </a:t>
            </a:r>
            <a:r>
              <a:rPr lang="en-US" sz="1860" dirty="0"/>
              <a:t>the fixed </a:t>
            </a:r>
            <a:r>
              <a:rPr lang="en-US" sz="1860" dirty="0" smtClean="0"/>
              <a:t>rate</a:t>
            </a:r>
            <a:br>
              <a:rPr lang="en-US" sz="1860" dirty="0" smtClean="0"/>
            </a:br>
            <a:r>
              <a:rPr lang="en-US" sz="1860" b="1" dirty="0" smtClean="0"/>
              <a:t>D</a:t>
            </a:r>
            <a:r>
              <a:rPr lang="en-US" sz="1860" dirty="0" smtClean="0"/>
              <a:t> 	The </a:t>
            </a:r>
            <a:r>
              <a:rPr lang="en-US" sz="1860" dirty="0"/>
              <a:t>uncertainty it creates for international trade and exchange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860" dirty="0" smtClean="0"/>
              <a:t>In </a:t>
            </a:r>
            <a:r>
              <a:rPr lang="en-US" sz="1860" dirty="0"/>
              <a:t>a floating exchange rate system, what is the name given to a rise in the value of </a:t>
            </a:r>
            <a:r>
              <a:rPr lang="en-US" sz="1860" dirty="0" smtClean="0"/>
              <a:t>an exchange rate?</a:t>
            </a:r>
            <a:br>
              <a:rPr lang="en-US" sz="1860" dirty="0" smtClean="0"/>
            </a:br>
            <a:r>
              <a:rPr lang="en-US" sz="1860" b="1" dirty="0" smtClean="0"/>
              <a:t>A</a:t>
            </a:r>
            <a:r>
              <a:rPr lang="en-US" sz="1860" dirty="0" smtClean="0"/>
              <a:t> 	Appreciation</a:t>
            </a:r>
            <a:br>
              <a:rPr lang="en-US" sz="1860" dirty="0" smtClean="0"/>
            </a:br>
            <a:r>
              <a:rPr lang="en-US" sz="1860" b="1" dirty="0" smtClean="0"/>
              <a:t>B</a:t>
            </a:r>
            <a:r>
              <a:rPr lang="en-US" sz="1860" dirty="0" smtClean="0"/>
              <a:t> 	Depreciation</a:t>
            </a:r>
            <a:br>
              <a:rPr lang="en-US" sz="1860" dirty="0" smtClean="0"/>
            </a:br>
            <a:r>
              <a:rPr lang="en-US" sz="1860" b="1" dirty="0" smtClean="0"/>
              <a:t>C</a:t>
            </a:r>
            <a:r>
              <a:rPr lang="en-US" sz="1860" dirty="0" smtClean="0"/>
              <a:t> 	Revaluation</a:t>
            </a:r>
            <a:br>
              <a:rPr lang="en-US" sz="1860" dirty="0" smtClean="0"/>
            </a:br>
            <a:r>
              <a:rPr lang="en-US" sz="1860" b="1" dirty="0" smtClean="0"/>
              <a:t>D</a:t>
            </a:r>
            <a:r>
              <a:rPr lang="en-US" sz="1860" dirty="0" smtClean="0"/>
              <a:t> 	Devaluation</a:t>
            </a:r>
            <a:endParaRPr lang="en-US" sz="1860" dirty="0"/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860" dirty="0" smtClean="0"/>
              <a:t>In </a:t>
            </a:r>
            <a:r>
              <a:rPr lang="en-US" sz="1860" dirty="0"/>
              <a:t>which exchange rate system does the government intervene in the foreign exchange market </a:t>
            </a:r>
            <a:r>
              <a:rPr lang="en-US" sz="1860" dirty="0" smtClean="0"/>
              <a:t>to maintain </a:t>
            </a:r>
            <a:r>
              <a:rPr lang="en-US" sz="1860" dirty="0"/>
              <a:t>its exchange rate at a predetermined level against other </a:t>
            </a:r>
            <a:r>
              <a:rPr lang="en-US" sz="1860" dirty="0" smtClean="0"/>
              <a:t>currencies?</a:t>
            </a:r>
            <a:br>
              <a:rPr lang="en-US" sz="1860" dirty="0" smtClean="0"/>
            </a:br>
            <a:r>
              <a:rPr lang="en-US" sz="1860" b="1" dirty="0" smtClean="0"/>
              <a:t>A</a:t>
            </a:r>
            <a:r>
              <a:rPr lang="en-US" sz="1860" dirty="0" smtClean="0"/>
              <a:t> 	Floating</a:t>
            </a:r>
            <a:br>
              <a:rPr lang="en-US" sz="1860" dirty="0" smtClean="0"/>
            </a:br>
            <a:r>
              <a:rPr lang="en-US" sz="1860" b="1" dirty="0" smtClean="0"/>
              <a:t>B</a:t>
            </a:r>
            <a:r>
              <a:rPr lang="en-US" sz="1860" dirty="0" smtClean="0"/>
              <a:t> 	Fixed</a:t>
            </a:r>
            <a:br>
              <a:rPr lang="en-US" sz="1860" dirty="0" smtClean="0"/>
            </a:br>
            <a:r>
              <a:rPr lang="en-US" sz="1860" b="1" dirty="0" smtClean="0"/>
              <a:t>C</a:t>
            </a:r>
            <a:r>
              <a:rPr lang="en-US" sz="1860" dirty="0" smtClean="0"/>
              <a:t> 	Devalued</a:t>
            </a:r>
            <a:br>
              <a:rPr lang="en-US" sz="1860" dirty="0" smtClean="0"/>
            </a:br>
            <a:r>
              <a:rPr lang="en-US" sz="1860" b="1" dirty="0" smtClean="0"/>
              <a:t>D</a:t>
            </a:r>
            <a:r>
              <a:rPr lang="en-US" sz="1860" dirty="0" smtClean="0"/>
              <a:t> 	Revalued</a:t>
            </a:r>
            <a:endParaRPr lang="en-US" sz="1860" dirty="0"/>
          </a:p>
        </p:txBody>
      </p:sp>
    </p:spTree>
    <p:extLst>
      <p:ext uri="{BB962C8B-B14F-4D97-AF65-F5344CB8AC3E}">
        <p14:creationId xmlns:p14="http://schemas.microsoft.com/office/powerpoint/2010/main" val="77672196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8.3 – Exchange Rates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896938" algn="l"/>
                <a:tab pos="8516938" algn="r"/>
              </a:tabLst>
            </a:pPr>
            <a:r>
              <a:rPr lang="en-US" sz="2000" dirty="0" smtClean="0"/>
              <a:t>In </a:t>
            </a:r>
            <a:r>
              <a:rPr lang="en-US" sz="2000" dirty="0"/>
              <a:t>which exchange rate system does the exchange rate get determined by the market forces </a:t>
            </a:r>
            <a:r>
              <a:rPr lang="en-US" sz="2000" dirty="0" smtClean="0"/>
              <a:t>of demand </a:t>
            </a:r>
            <a:r>
              <a:rPr lang="en-US" sz="2000" dirty="0"/>
              <a:t>for and the supply of the </a:t>
            </a:r>
            <a:r>
              <a:rPr lang="en-US" sz="2000" dirty="0" smtClean="0"/>
              <a:t>currency?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Floating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Managed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Fixed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Mixed</a:t>
            </a:r>
            <a:endParaRPr lang="en-US" sz="2000" dirty="0"/>
          </a:p>
          <a:p>
            <a:pPr marL="457200" indent="-457200">
              <a:buFont typeface="+mj-lt"/>
              <a:buAutoNum type="arabicPeriod" startAt="4"/>
              <a:tabLst>
                <a:tab pos="896938" algn="l"/>
                <a:tab pos="8516938" algn="r"/>
              </a:tabLst>
            </a:pPr>
            <a:r>
              <a:rPr lang="en-US" sz="2000" dirty="0" smtClean="0"/>
              <a:t>With </a:t>
            </a:r>
            <a:r>
              <a:rPr lang="en-US" sz="2000" dirty="0"/>
              <a:t>reference to the diagram below, identify the option that does not explain the change in </a:t>
            </a:r>
            <a:r>
              <a:rPr lang="en-US" sz="2000" dirty="0" smtClean="0"/>
              <a:t>the exchange </a:t>
            </a:r>
            <a:r>
              <a:rPr lang="en-US" sz="2000" dirty="0"/>
              <a:t>rate of the New Zealand </a:t>
            </a:r>
            <a:r>
              <a:rPr lang="en-US" sz="2000" dirty="0" smtClean="0"/>
              <a:t>dollar.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An </a:t>
            </a:r>
            <a:r>
              <a:rPr lang="en-US" sz="2000" dirty="0"/>
              <a:t>increase in interest rates in New </a:t>
            </a:r>
            <a:r>
              <a:rPr lang="en-US" sz="2000" dirty="0" smtClean="0"/>
              <a:t>Zealand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Greater </a:t>
            </a:r>
            <a:r>
              <a:rPr lang="en-US" sz="2000" dirty="0"/>
              <a:t>demand from British households for New Zealand </a:t>
            </a:r>
            <a:r>
              <a:rPr lang="en-US" sz="2000" dirty="0" smtClean="0"/>
              <a:t>exports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More </a:t>
            </a:r>
            <a:r>
              <a:rPr lang="en-US" sz="2000" dirty="0"/>
              <a:t>British tourists visiting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New Zealand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More </a:t>
            </a:r>
            <a:r>
              <a:rPr lang="en-US" sz="2000" dirty="0"/>
              <a:t>firms from New Zealand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investing </a:t>
            </a:r>
            <a:r>
              <a:rPr lang="en-US" sz="2000" dirty="0"/>
              <a:t>in Britain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9839" t="31791" r="52361" b="28990"/>
          <a:stretch/>
        </p:blipFill>
        <p:spPr>
          <a:xfrm>
            <a:off x="4860032" y="4203086"/>
            <a:ext cx="4104456" cy="239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258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8.3 – Exchange Rates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6"/>
              <a:tabLst>
                <a:tab pos="982663" algn="l"/>
                <a:tab pos="8516938" algn="r"/>
              </a:tabLst>
            </a:pPr>
            <a:r>
              <a:rPr lang="en-US" sz="2000" dirty="0" smtClean="0"/>
              <a:t>Define </a:t>
            </a:r>
            <a:r>
              <a:rPr lang="en-US" sz="2000" dirty="0"/>
              <a:t>the term exchange rate. </a:t>
            </a:r>
            <a:r>
              <a:rPr lang="en-US" sz="2000" dirty="0" smtClean="0"/>
              <a:t>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_________________________________________________________</a:t>
            </a:r>
          </a:p>
          <a:p>
            <a:pPr marL="457200" indent="-457200">
              <a:buFont typeface="+mj-lt"/>
              <a:buAutoNum type="arabicPeriod" startAt="6"/>
              <a:tabLst>
                <a:tab pos="982663" algn="l"/>
                <a:tab pos="8516938" algn="r"/>
              </a:tabLst>
            </a:pPr>
            <a:r>
              <a:rPr lang="en-US" sz="2000" dirty="0" smtClean="0"/>
              <a:t>Suppose </a:t>
            </a:r>
            <a:r>
              <a:rPr lang="en-US" sz="2000" dirty="0"/>
              <a:t>the exchange rate between the US dollar (USO) and the Euro (EUR) is USD1 = </a:t>
            </a:r>
            <a:r>
              <a:rPr lang="en-US" sz="2000" dirty="0" smtClean="0"/>
              <a:t>EUR0.73. Calculate </a:t>
            </a:r>
            <a:r>
              <a:rPr lang="en-US" sz="2000" dirty="0"/>
              <a:t>the price for customers in Europe of buying textbooks priced at USD70 from the USA</a:t>
            </a:r>
            <a:r>
              <a:rPr lang="en-US" sz="2000" dirty="0" smtClean="0"/>
              <a:t>.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_________________________________________________________</a:t>
            </a:r>
          </a:p>
          <a:p>
            <a:pPr marL="457200" indent="-457200">
              <a:buFont typeface="+mj-lt"/>
              <a:buAutoNum type="arabicPeriod" startAt="6"/>
              <a:tabLst>
                <a:tab pos="982663" algn="l"/>
                <a:tab pos="8516938" algn="r"/>
              </a:tabLst>
            </a:pPr>
            <a:r>
              <a:rPr lang="en-US" sz="2000" dirty="0" smtClean="0"/>
              <a:t>Suppose </a:t>
            </a:r>
            <a:r>
              <a:rPr lang="en-US" sz="2000" dirty="0"/>
              <a:t>the exchange rate between the British pound (GBP) and the Hong Kong dollar (HKD) </a:t>
            </a:r>
            <a:r>
              <a:rPr lang="en-US" sz="2000" dirty="0" smtClean="0"/>
              <a:t>is GBP1 </a:t>
            </a:r>
            <a:r>
              <a:rPr lang="en-US" sz="2000" dirty="0"/>
              <a:t>= HKD12.5. How much does it cost the British tourist (in pounds) to buy an iPad in Hong </a:t>
            </a:r>
            <a:r>
              <a:rPr lang="en-US" sz="2000" dirty="0" smtClean="0"/>
              <a:t>Kong that </a:t>
            </a:r>
            <a:r>
              <a:rPr lang="en-US" sz="2000" dirty="0"/>
              <a:t>is priced at HKD6000? </a:t>
            </a:r>
            <a:r>
              <a:rPr lang="en-US" sz="2000" dirty="0" smtClean="0"/>
              <a:t>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7532053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8.3 – Exchange Rates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982663" algn="l"/>
                <a:tab pos="8516938" algn="r"/>
              </a:tabLst>
            </a:pPr>
            <a:r>
              <a:rPr lang="en-US" dirty="0" smtClean="0"/>
              <a:t>Suppose </a:t>
            </a:r>
            <a:r>
              <a:rPr lang="en-US" dirty="0"/>
              <a:t>that the exchange rate between the Australian dollar (AUD) and the British pound (GBP) </a:t>
            </a:r>
            <a:r>
              <a:rPr lang="en-US" dirty="0" smtClean="0"/>
              <a:t>is AUD1 </a:t>
            </a:r>
            <a:r>
              <a:rPr lang="en-US" dirty="0"/>
              <a:t>= </a:t>
            </a:r>
            <a:r>
              <a:rPr lang="en-US" dirty="0" smtClean="0"/>
              <a:t>GBP 0.55 </a:t>
            </a:r>
            <a:r>
              <a:rPr lang="en-US" dirty="0"/>
              <a:t>and the Hong Kong dollar (HKD) is AUD1 = HKD7.25. Calculate the exchange </a:t>
            </a:r>
            <a:r>
              <a:rPr lang="en-US" dirty="0" smtClean="0"/>
              <a:t>rate of </a:t>
            </a:r>
            <a:r>
              <a:rPr lang="en-US" dirty="0"/>
              <a:t>the British pound against the </a:t>
            </a:r>
            <a:r>
              <a:rPr lang="en-US" dirty="0" smtClean="0"/>
              <a:t>Hong </a:t>
            </a:r>
            <a:r>
              <a:rPr lang="en-US" dirty="0"/>
              <a:t>Kong dollar. </a:t>
            </a:r>
            <a:r>
              <a:rPr lang="en-US" dirty="0" smtClean="0"/>
              <a:t>	[2]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</a:t>
            </a:r>
          </a:p>
          <a:p>
            <a:pPr marL="457200" indent="-457200">
              <a:buFont typeface="+mj-lt"/>
              <a:buAutoNum type="arabicPeriod" startAt="9"/>
              <a:tabLst>
                <a:tab pos="982663" algn="l"/>
                <a:tab pos="8516938" algn="r"/>
              </a:tabLst>
            </a:pPr>
            <a:r>
              <a:rPr lang="en-US" dirty="0" smtClean="0"/>
              <a:t>Although </a:t>
            </a:r>
            <a:r>
              <a:rPr lang="en-US" dirty="0"/>
              <a:t>the Chinese government controls the value of its exchange rate, it has been known </a:t>
            </a:r>
            <a:r>
              <a:rPr lang="en-US" dirty="0" smtClean="0"/>
              <a:t>to allow </a:t>
            </a:r>
            <a:r>
              <a:rPr lang="en-US" dirty="0"/>
              <a:t>the Yuan (the Chinese currency) to </a:t>
            </a:r>
            <a:r>
              <a:rPr lang="en-US" dirty="0" smtClean="0"/>
              <a:t>appreciate.</a:t>
            </a:r>
            <a:br>
              <a:rPr lang="en-US" dirty="0" smtClean="0"/>
            </a:br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en-US" dirty="0"/>
              <a:t>Explain what is meant by an appreciation in the value of a currency</a:t>
            </a:r>
            <a:r>
              <a:rPr lang="en-US" dirty="0" smtClean="0"/>
              <a:t>.	[2]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 _______________________________________________________________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b 	</a:t>
            </a:r>
            <a:r>
              <a:rPr lang="en-US" dirty="0" smtClean="0"/>
              <a:t>Examine </a:t>
            </a:r>
            <a:r>
              <a:rPr lang="en-US" dirty="0"/>
              <a:t>the likely effects of China's currency appreciation on its </a:t>
            </a:r>
            <a:r>
              <a:rPr lang="en-US" dirty="0" smtClean="0"/>
              <a:t>	exports </a:t>
            </a:r>
            <a:r>
              <a:rPr lang="en-US" dirty="0"/>
              <a:t>and imports. </a:t>
            </a:r>
            <a:r>
              <a:rPr lang="en-US" dirty="0" smtClean="0"/>
              <a:t>	[6]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 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92527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8.4 – Trade Protectionism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900" dirty="0" smtClean="0"/>
              <a:t>Which </a:t>
            </a:r>
            <a:r>
              <a:rPr lang="en-US" sz="1900" dirty="0"/>
              <a:t>of the following is an objective of trade </a:t>
            </a:r>
            <a:r>
              <a:rPr lang="en-US" sz="1900" dirty="0" smtClean="0"/>
              <a:t>protection?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To </a:t>
            </a:r>
            <a:r>
              <a:rPr lang="en-US" sz="1900" dirty="0"/>
              <a:t>reduce the costs of international </a:t>
            </a:r>
            <a:r>
              <a:rPr lang="en-US" sz="1900" dirty="0" smtClean="0"/>
              <a:t>trade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To </a:t>
            </a:r>
            <a:r>
              <a:rPr lang="en-US" sz="1900" dirty="0"/>
              <a:t>increase the demand for domestically produced goods and </a:t>
            </a:r>
            <a:r>
              <a:rPr lang="en-US" sz="1900" dirty="0" smtClean="0"/>
              <a:t>services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To </a:t>
            </a:r>
            <a:r>
              <a:rPr lang="en-US" sz="1900" dirty="0"/>
              <a:t>improve the economic efficiency of domestic </a:t>
            </a:r>
            <a:r>
              <a:rPr lang="en-US" sz="1900" dirty="0" smtClean="0"/>
              <a:t>industries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To </a:t>
            </a:r>
            <a:r>
              <a:rPr lang="en-US" sz="1900" dirty="0"/>
              <a:t>create domestic jobs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900" dirty="0" smtClean="0"/>
              <a:t>Which </a:t>
            </a:r>
            <a:r>
              <a:rPr lang="en-US" sz="1900" dirty="0"/>
              <a:t>of the following methods of trade protection is used to reduce the price of </a:t>
            </a:r>
            <a:r>
              <a:rPr lang="en-US" sz="1900" dirty="0" smtClean="0"/>
              <a:t>exports?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Tariffs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Quotas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Embargoes</a:t>
            </a:r>
            <a:br>
              <a:rPr lang="en-US" sz="1900" dirty="0" smtClean="0"/>
            </a:br>
            <a:r>
              <a:rPr lang="en-US" sz="1900" b="1" dirty="0" smtClean="0"/>
              <a:t>D </a:t>
            </a:r>
            <a:r>
              <a:rPr lang="en-US" sz="1900" dirty="0" smtClean="0"/>
              <a:t>	Subsidies</a:t>
            </a:r>
            <a:endParaRPr lang="en-US" sz="1900" dirty="0"/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900" dirty="0" smtClean="0"/>
              <a:t>What </a:t>
            </a:r>
            <a:r>
              <a:rPr lang="en-US" sz="1900" dirty="0"/>
              <a:t>is the name given to the act of selling exports at artificially low prices, below those charged </a:t>
            </a:r>
            <a:r>
              <a:rPr lang="en-US" sz="1900" dirty="0" smtClean="0"/>
              <a:t>by domestic </a:t>
            </a:r>
            <a:r>
              <a:rPr lang="en-US" sz="1900" dirty="0"/>
              <a:t>firms, and often less than the cost of </a:t>
            </a:r>
            <a:r>
              <a:rPr lang="en-US" sz="1900" dirty="0" smtClean="0"/>
              <a:t>production?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Embargoes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Dumping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Administrative barriers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Subsidies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95215452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8.4 – Trade Protectionism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International </a:t>
            </a:r>
            <a:r>
              <a:rPr lang="en-US" sz="2000" dirty="0"/>
              <a:t>trade that takes place without any form of </a:t>
            </a:r>
            <a:r>
              <a:rPr lang="en-US" sz="2000" dirty="0" smtClean="0"/>
              <a:t>protection (barriers </a:t>
            </a:r>
            <a:r>
              <a:rPr lang="en-US" sz="2000" dirty="0"/>
              <a:t>to international </a:t>
            </a:r>
            <a:r>
              <a:rPr lang="en-US" sz="2000" dirty="0" smtClean="0"/>
              <a:t>trade) is called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international relations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dumping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free trade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exchange</a:t>
            </a:r>
            <a:endParaRPr lang="en-US" sz="2000" dirty="0"/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not a benefit of free international trade and </a:t>
            </a:r>
            <a:r>
              <a:rPr lang="en-US" sz="2000" dirty="0" smtClean="0"/>
              <a:t>exchange?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Transportation costs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Economies </a:t>
            </a:r>
            <a:r>
              <a:rPr lang="en-US" sz="2000" dirty="0"/>
              <a:t>of </a:t>
            </a:r>
            <a:r>
              <a:rPr lang="en-US" sz="2000" dirty="0" smtClean="0"/>
              <a:t>scale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Choice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Efficiency gains</a:t>
            </a:r>
            <a:endParaRPr lang="en-US" sz="2000" dirty="0"/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Define </a:t>
            </a:r>
            <a:r>
              <a:rPr lang="en-US" sz="2000" dirty="0"/>
              <a:t>the term trade protectionism</a:t>
            </a:r>
            <a:r>
              <a:rPr lang="en-US" sz="2000" dirty="0" smtClean="0"/>
              <a:t>.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9698110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8.4 – Trade Protectionism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200" dirty="0"/>
              <a:t>7 Explain two economic reasons why Americans might import fewer cars from the European </a:t>
            </a:r>
            <a:r>
              <a:rPr lang="en-US" sz="2200" dirty="0" smtClean="0"/>
              <a:t>Union. 	[4]</a:t>
            </a:r>
            <a:br>
              <a:rPr lang="en-US" sz="2200" dirty="0" smtClean="0"/>
            </a:br>
            <a:r>
              <a:rPr lang="en-US" sz="2200" dirty="0" smtClean="0"/>
              <a:t>________________________________________________________________________________________________________ ____________________________________________________</a:t>
            </a:r>
            <a:r>
              <a:rPr lang="en-US" sz="2200" dirty="0"/>
              <a:t>____________________________________________________ ____________________________________________________ </a:t>
            </a:r>
            <a:r>
              <a:rPr lang="en-US" sz="2200" dirty="0" smtClean="0"/>
              <a:t>____________________________________________________</a:t>
            </a:r>
            <a:endParaRPr lang="en-US" sz="2200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200" dirty="0"/>
              <a:t>8 Explain two benefits to an economy that engages in free international trade. </a:t>
            </a:r>
            <a:r>
              <a:rPr lang="en-US" sz="2200" dirty="0" smtClean="0"/>
              <a:t>	[4]</a:t>
            </a:r>
            <a:br>
              <a:rPr lang="en-US" sz="2200" dirty="0" smtClean="0"/>
            </a:br>
            <a:r>
              <a:rPr lang="en-US" sz="2200" dirty="0" smtClean="0"/>
              <a:t>________________________________________________________________________________________________________ ________________________________________________________________________________________________________ ________________________________________________________________________________________________________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8780835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8.4 – Trade Protectionism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982663" algn="l"/>
                <a:tab pos="8516938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two methods that can be used to protect domestic industries from foreign competition.</a:t>
            </a:r>
          </a:p>
          <a:p>
            <a:pPr marL="457200" indent="-457200">
              <a:buFont typeface="+mj-lt"/>
              <a:buAutoNum type="arabicPeriod" startAt="9"/>
              <a:tabLst>
                <a:tab pos="982663" algn="l"/>
                <a:tab pos="8516938" algn="r"/>
              </a:tabLst>
            </a:pPr>
            <a:r>
              <a:rPr lang="en-US" sz="2000" dirty="0"/>
              <a:t>[4marks]</a:t>
            </a:r>
          </a:p>
          <a:p>
            <a:pPr marL="457200" indent="-457200">
              <a:buFont typeface="+mj-lt"/>
              <a:buAutoNum type="arabicPeriod" startAt="9"/>
              <a:tabLst>
                <a:tab pos="982663" algn="l"/>
                <a:tab pos="8516938" algn="r"/>
              </a:tabLst>
            </a:pPr>
            <a:r>
              <a:rPr lang="en-US" sz="2000" dirty="0"/>
              <a:t>10 Discuss whether the government should protect domestic industries from foreign competition</a:t>
            </a:r>
            <a:r>
              <a:rPr lang="en-US" sz="2000" dirty="0" smtClean="0"/>
              <a:t>.	[7]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5933669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8.1 - Specialisation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4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812800" algn="l"/>
                <a:tab pos="8516938" algn="r"/>
              </a:tabLst>
            </a:pPr>
            <a:r>
              <a:rPr lang="en-US" sz="1970" dirty="0" smtClean="0"/>
              <a:t>Which </a:t>
            </a:r>
            <a:r>
              <a:rPr lang="en-US" sz="1970" dirty="0"/>
              <a:t>of the following is most likely to result from greater specialisation in </a:t>
            </a:r>
            <a:r>
              <a:rPr lang="en-US" sz="1970" dirty="0" smtClean="0"/>
              <a:t>manufacturing?</a:t>
            </a:r>
            <a:br>
              <a:rPr lang="en-US" sz="1970" dirty="0" smtClean="0"/>
            </a:br>
            <a:r>
              <a:rPr lang="en-US" sz="1970" b="1" dirty="0" smtClean="0"/>
              <a:t>A</a:t>
            </a:r>
            <a:r>
              <a:rPr lang="en-US" sz="1970" dirty="0" smtClean="0"/>
              <a:t> 	Consumers </a:t>
            </a:r>
            <a:r>
              <a:rPr lang="en-US" sz="1970" dirty="0"/>
              <a:t>have more choice over individually made </a:t>
            </a:r>
            <a:r>
              <a:rPr lang="en-US" sz="1970" dirty="0" smtClean="0"/>
              <a:t>goods</a:t>
            </a:r>
            <a:br>
              <a:rPr lang="en-US" sz="1970" dirty="0" smtClean="0"/>
            </a:br>
            <a:r>
              <a:rPr lang="en-US" sz="1970" b="1" dirty="0" smtClean="0"/>
              <a:t>B</a:t>
            </a:r>
            <a:r>
              <a:rPr lang="en-US" sz="1970" dirty="0" smtClean="0"/>
              <a:t> 	Households </a:t>
            </a:r>
            <a:r>
              <a:rPr lang="en-US" sz="1970" dirty="0"/>
              <a:t>benefit from a lower </a:t>
            </a:r>
            <a:r>
              <a:rPr lang="en-US" sz="1970" dirty="0" smtClean="0"/>
              <a:t>prices</a:t>
            </a:r>
            <a:br>
              <a:rPr lang="en-US" sz="1970" dirty="0" smtClean="0"/>
            </a:br>
            <a:r>
              <a:rPr lang="en-US" sz="1970" b="1" dirty="0" smtClean="0"/>
              <a:t>C</a:t>
            </a:r>
            <a:r>
              <a:rPr lang="en-US" sz="1970" dirty="0" smtClean="0"/>
              <a:t> 	Employees </a:t>
            </a:r>
            <a:r>
              <a:rPr lang="en-US" sz="1970" dirty="0"/>
              <a:t>benefit from greater variety in the nature of their </a:t>
            </a:r>
            <a:r>
              <a:rPr lang="en-US" sz="1970" dirty="0" smtClean="0"/>
              <a:t>work</a:t>
            </a:r>
            <a:br>
              <a:rPr lang="en-US" sz="1970" dirty="0" smtClean="0"/>
            </a:br>
            <a:r>
              <a:rPr lang="en-US" sz="1970" b="1" dirty="0" smtClean="0"/>
              <a:t>D</a:t>
            </a:r>
            <a:r>
              <a:rPr lang="en-US" sz="1970" dirty="0" smtClean="0"/>
              <a:t> 	Employees </a:t>
            </a:r>
            <a:r>
              <a:rPr lang="en-US" sz="1970" dirty="0"/>
              <a:t>benefit from greater job satisfaction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516938" algn="r"/>
              </a:tabLst>
            </a:pPr>
            <a:r>
              <a:rPr lang="en-US" sz="1970" dirty="0" smtClean="0"/>
              <a:t>Which </a:t>
            </a:r>
            <a:r>
              <a:rPr lang="en-US" sz="1970" dirty="0"/>
              <a:t>of the following is most likely to be a direct benefit of specialisation to workers in a specific </a:t>
            </a:r>
            <a:r>
              <a:rPr lang="en-US" sz="1970" dirty="0" smtClean="0"/>
              <a:t>industry?</a:t>
            </a:r>
            <a:br>
              <a:rPr lang="en-US" sz="1970" dirty="0" smtClean="0"/>
            </a:br>
            <a:r>
              <a:rPr lang="en-US" sz="1970" b="1" dirty="0" smtClean="0"/>
              <a:t>A</a:t>
            </a:r>
            <a:r>
              <a:rPr lang="en-US" sz="1970" dirty="0" smtClean="0"/>
              <a:t> 	Employees </a:t>
            </a:r>
            <a:r>
              <a:rPr lang="en-US" sz="1970" dirty="0"/>
              <a:t>become more </a:t>
            </a:r>
            <a:r>
              <a:rPr lang="en-US" sz="1970" dirty="0" smtClean="0"/>
              <a:t>skilled</a:t>
            </a:r>
            <a:br>
              <a:rPr lang="en-US" sz="1970" dirty="0" smtClean="0"/>
            </a:br>
            <a:r>
              <a:rPr lang="en-US" sz="1970" b="1" dirty="0" smtClean="0"/>
              <a:t>B</a:t>
            </a:r>
            <a:r>
              <a:rPr lang="en-US" sz="1970" dirty="0" smtClean="0"/>
              <a:t> 	Reduced wastage</a:t>
            </a:r>
            <a:br>
              <a:rPr lang="en-US" sz="1970" dirty="0" smtClean="0"/>
            </a:br>
            <a:r>
              <a:rPr lang="en-US" sz="1970" b="1" dirty="0" smtClean="0"/>
              <a:t>C</a:t>
            </a:r>
            <a:r>
              <a:rPr lang="en-US" sz="1970" dirty="0" smtClean="0"/>
              <a:t> 	Improved </a:t>
            </a:r>
            <a:r>
              <a:rPr lang="en-US" sz="1970" dirty="0"/>
              <a:t>labour </a:t>
            </a:r>
            <a:r>
              <a:rPr lang="en-US" sz="1970" dirty="0" smtClean="0"/>
              <a:t>productivity</a:t>
            </a:r>
            <a:br>
              <a:rPr lang="en-US" sz="1970" dirty="0" smtClean="0"/>
            </a:br>
            <a:r>
              <a:rPr lang="en-US" sz="1970" b="1" dirty="0" smtClean="0"/>
              <a:t>D</a:t>
            </a:r>
            <a:r>
              <a:rPr lang="en-US" sz="1970" dirty="0" smtClean="0"/>
              <a:t> 	Improved </a:t>
            </a:r>
            <a:r>
              <a:rPr lang="en-US" sz="1970" dirty="0"/>
              <a:t>competitiveness</a:t>
            </a:r>
          </a:p>
          <a:p>
            <a:pPr marL="457200" indent="-457200">
              <a:buFont typeface="+mj-lt"/>
              <a:buAutoNum type="arabicPeriod"/>
              <a:tabLst>
                <a:tab pos="812800" algn="l"/>
                <a:tab pos="8516938" algn="r"/>
              </a:tabLst>
            </a:pPr>
            <a:r>
              <a:rPr lang="en-US" sz="1970" dirty="0" smtClean="0"/>
              <a:t>Which </a:t>
            </a:r>
            <a:r>
              <a:rPr lang="en-US" sz="1970" dirty="0"/>
              <a:t>of the following best explains why top Hollywood actors earn extremely high </a:t>
            </a:r>
            <a:r>
              <a:rPr lang="en-US" sz="1970" dirty="0" smtClean="0"/>
              <a:t>incomes?</a:t>
            </a:r>
            <a:br>
              <a:rPr lang="en-US" sz="1970" dirty="0" smtClean="0"/>
            </a:br>
            <a:r>
              <a:rPr lang="en-US" sz="1970" b="1" dirty="0" smtClean="0"/>
              <a:t>A</a:t>
            </a:r>
            <a:r>
              <a:rPr lang="en-US" sz="1970" dirty="0" smtClean="0"/>
              <a:t> 	There </a:t>
            </a:r>
            <a:r>
              <a:rPr lang="en-US" sz="1970" dirty="0"/>
              <a:t>is low demand for Hollywood </a:t>
            </a:r>
            <a:r>
              <a:rPr lang="en-US" sz="1970" dirty="0" smtClean="0"/>
              <a:t>actors</a:t>
            </a:r>
            <a:br>
              <a:rPr lang="en-US" sz="1970" dirty="0" smtClean="0"/>
            </a:br>
            <a:r>
              <a:rPr lang="en-US" sz="1970" b="1" dirty="0" smtClean="0"/>
              <a:t>B</a:t>
            </a:r>
            <a:r>
              <a:rPr lang="en-US" sz="1970" dirty="0" smtClean="0"/>
              <a:t> 	There </a:t>
            </a:r>
            <a:r>
              <a:rPr lang="en-US" sz="1970" dirty="0"/>
              <a:t>is a high supply of Hollywood </a:t>
            </a:r>
            <a:r>
              <a:rPr lang="en-US" sz="1970" dirty="0" smtClean="0"/>
              <a:t>actors</a:t>
            </a:r>
            <a:br>
              <a:rPr lang="en-US" sz="1970" dirty="0" smtClean="0"/>
            </a:br>
            <a:r>
              <a:rPr lang="en-US" sz="1970" b="1" dirty="0" smtClean="0"/>
              <a:t>C</a:t>
            </a:r>
            <a:r>
              <a:rPr lang="en-US" sz="1970" dirty="0" smtClean="0"/>
              <a:t> 	Top </a:t>
            </a:r>
            <a:r>
              <a:rPr lang="en-US" sz="1970" dirty="0"/>
              <a:t>Hollywood actors work on one or two movies only each </a:t>
            </a:r>
            <a:r>
              <a:rPr lang="en-US" sz="1970" dirty="0" smtClean="0"/>
              <a:t>year</a:t>
            </a:r>
            <a:br>
              <a:rPr lang="en-US" sz="1970" dirty="0" smtClean="0"/>
            </a:br>
            <a:r>
              <a:rPr lang="en-US" sz="1970" b="1" dirty="0" smtClean="0"/>
              <a:t>D</a:t>
            </a:r>
            <a:r>
              <a:rPr lang="en-US" sz="1970" dirty="0" smtClean="0"/>
              <a:t> 	It </a:t>
            </a:r>
            <a:r>
              <a:rPr lang="en-US" sz="1970" dirty="0"/>
              <a:t>takes a relatively long time to train to become a top Hollywood </a:t>
            </a:r>
            <a:r>
              <a:rPr lang="en-US" sz="1970" dirty="0" smtClean="0"/>
              <a:t>	actor</a:t>
            </a:r>
            <a:endParaRPr lang="en-US" sz="1970" dirty="0"/>
          </a:p>
        </p:txBody>
      </p:sp>
    </p:spTree>
    <p:extLst>
      <p:ext uri="{BB962C8B-B14F-4D97-AF65-F5344CB8AC3E}">
        <p14:creationId xmlns:p14="http://schemas.microsoft.com/office/powerpoint/2010/main" val="18820130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8.1 - Specialisation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a disadvantage of </a:t>
            </a:r>
            <a:r>
              <a:rPr lang="en-US" sz="2000" dirty="0" smtClean="0"/>
              <a:t>specialisation?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Efficiency gains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Improved competitiveness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Increased </a:t>
            </a:r>
            <a:r>
              <a:rPr lang="en-US" sz="2000" dirty="0"/>
              <a:t>labour </a:t>
            </a:r>
            <a:r>
              <a:rPr lang="en-US" sz="2000" dirty="0" smtClean="0"/>
              <a:t>turnover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Economies </a:t>
            </a:r>
            <a:r>
              <a:rPr lang="en-US" sz="2000" dirty="0"/>
              <a:t>of scale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an advantage of a high degree </a:t>
            </a:r>
            <a:r>
              <a:rPr lang="en-US" sz="2000" dirty="0" smtClean="0"/>
              <a:t>of specialisation?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Lower unit costs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Low </a:t>
            </a:r>
            <a:r>
              <a:rPr lang="en-US" sz="2000" dirty="0"/>
              <a:t>labour </a:t>
            </a:r>
            <a:r>
              <a:rPr lang="en-US" sz="2000" dirty="0" smtClean="0"/>
              <a:t>mobility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High </a:t>
            </a:r>
            <a:r>
              <a:rPr lang="en-US" sz="2000" dirty="0"/>
              <a:t>labour </a:t>
            </a:r>
            <a:r>
              <a:rPr lang="en-US" sz="2000" dirty="0" smtClean="0"/>
              <a:t>mobility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Greater </a:t>
            </a:r>
            <a:r>
              <a:rPr lang="en-US" sz="2000" dirty="0"/>
              <a:t>variety for consumers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With </a:t>
            </a:r>
            <a:r>
              <a:rPr lang="en-US" sz="2000" dirty="0"/>
              <a:t>the use of relevant examples, explain what is meant by the term specialisation. </a:t>
            </a:r>
            <a:r>
              <a:rPr lang="en-US" sz="2000" dirty="0" smtClean="0"/>
              <a:t>	[4]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98997037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8.1 - Specialisation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100" dirty="0" smtClean="0"/>
              <a:t>With </a:t>
            </a:r>
            <a:r>
              <a:rPr lang="en-US" sz="2100" dirty="0"/>
              <a:t>the use of examples, explain how division of labour is a form of specialisation. </a:t>
            </a:r>
            <a:r>
              <a:rPr lang="en-US" sz="2100" dirty="0" smtClean="0"/>
              <a:t>	[4]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100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100" dirty="0" smtClean="0"/>
              <a:t>Explain </a:t>
            </a:r>
            <a:r>
              <a:rPr lang="en-US" sz="2100" dirty="0"/>
              <a:t>two reasons why specialisation can lead to higher pay for workers. [</a:t>
            </a:r>
            <a:r>
              <a:rPr lang="en-US" sz="2100" dirty="0" smtClean="0"/>
              <a:t>4]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 ______________________________________________________ ______________________________________________________ ______________________________________________________ ______________________________________________________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92311645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8.1 - Specialisation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982663" algn="l"/>
                <a:tab pos="8516938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why </a:t>
            </a:r>
            <a:r>
              <a:rPr lang="en-US" sz="2000" dirty="0" smtClean="0"/>
              <a:t>over-</a:t>
            </a:r>
            <a:r>
              <a:rPr lang="en-US" sz="2000" dirty="0" err="1" smtClean="0"/>
              <a:t>specialisation</a:t>
            </a:r>
            <a:r>
              <a:rPr lang="en-US" sz="2000" dirty="0" smtClean="0"/>
              <a:t> </a:t>
            </a:r>
            <a:r>
              <a:rPr lang="en-US" sz="2000" dirty="0"/>
              <a:t>can be problematic for firms and the economy. </a:t>
            </a:r>
            <a:r>
              <a:rPr lang="en-US" sz="2000" dirty="0" smtClean="0"/>
              <a:t>	[6]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_________________________________________________________</a:t>
            </a:r>
          </a:p>
          <a:p>
            <a:pPr marL="457200" indent="-457200">
              <a:buFont typeface="+mj-lt"/>
              <a:buAutoNum type="arabicPeriod" startAt="9"/>
              <a:tabLst>
                <a:tab pos="982663" algn="l"/>
                <a:tab pos="8516938" algn="r"/>
              </a:tabLst>
            </a:pPr>
            <a:r>
              <a:rPr lang="en-US" sz="2000" dirty="0" smtClean="0"/>
              <a:t>With </a:t>
            </a:r>
            <a:r>
              <a:rPr lang="en-US" sz="2000" dirty="0"/>
              <a:t>the use of examples, discuss the advantages and disadvantages of specialisation for firms</a:t>
            </a:r>
            <a:r>
              <a:rPr lang="en-US" sz="2000" dirty="0" smtClean="0"/>
              <a:t>.	[8]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7805675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8.2 – Balance of Payments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850" dirty="0" smtClean="0"/>
              <a:t>What </a:t>
            </a:r>
            <a:r>
              <a:rPr lang="en-US" sz="1850" dirty="0"/>
              <a:t>is the name of the record of a country's exports and imports of physical </a:t>
            </a:r>
            <a:r>
              <a:rPr lang="en-US" sz="1850" dirty="0" smtClean="0"/>
              <a:t>goods?</a:t>
            </a:r>
            <a:br>
              <a:rPr lang="en-US" sz="1850" dirty="0" smtClean="0"/>
            </a:br>
            <a:r>
              <a:rPr lang="en-US" sz="1850" b="1" dirty="0" smtClean="0"/>
              <a:t>A</a:t>
            </a:r>
            <a:r>
              <a:rPr lang="en-US" sz="1850" dirty="0" smtClean="0"/>
              <a:t> 	The </a:t>
            </a:r>
            <a:r>
              <a:rPr lang="en-US" sz="1850" dirty="0"/>
              <a:t>balance of </a:t>
            </a:r>
            <a:r>
              <a:rPr lang="en-US" sz="1850" dirty="0" smtClean="0"/>
              <a:t>payments</a:t>
            </a:r>
            <a:br>
              <a:rPr lang="en-US" sz="1850" dirty="0" smtClean="0"/>
            </a:br>
            <a:r>
              <a:rPr lang="en-US" sz="1850" b="1" dirty="0" smtClean="0"/>
              <a:t>B</a:t>
            </a:r>
            <a:r>
              <a:rPr lang="en-US" sz="1850" dirty="0" smtClean="0"/>
              <a:t> 	The </a:t>
            </a:r>
            <a:r>
              <a:rPr lang="en-US" sz="1850" dirty="0"/>
              <a:t>current </a:t>
            </a:r>
            <a:r>
              <a:rPr lang="en-US" sz="1850" dirty="0" smtClean="0"/>
              <a:t>account</a:t>
            </a:r>
            <a:br>
              <a:rPr lang="en-US" sz="1850" dirty="0" smtClean="0"/>
            </a:br>
            <a:r>
              <a:rPr lang="en-US" sz="1850" b="1" dirty="0" smtClean="0"/>
              <a:t>C</a:t>
            </a:r>
            <a:r>
              <a:rPr lang="en-US" sz="1850" dirty="0" smtClean="0"/>
              <a:t> 	Visible </a:t>
            </a:r>
            <a:r>
              <a:rPr lang="en-US" sz="1850" dirty="0"/>
              <a:t>trade </a:t>
            </a:r>
            <a:r>
              <a:rPr lang="en-US" sz="1850" dirty="0" smtClean="0"/>
              <a:t>balance</a:t>
            </a:r>
            <a:br>
              <a:rPr lang="en-US" sz="1850" dirty="0" smtClean="0"/>
            </a:br>
            <a:r>
              <a:rPr lang="en-US" sz="1850" b="1" dirty="0" smtClean="0"/>
              <a:t>D</a:t>
            </a:r>
            <a:r>
              <a:rPr lang="en-US" sz="1850" dirty="0" smtClean="0"/>
              <a:t> 	Invisible trade balance</a:t>
            </a:r>
            <a:endParaRPr lang="en-US" sz="1850" dirty="0"/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850" dirty="0" smtClean="0"/>
              <a:t>Which </a:t>
            </a:r>
            <a:r>
              <a:rPr lang="en-US" sz="1850" dirty="0"/>
              <a:t>of the following is not part of a country's net income flows and </a:t>
            </a:r>
            <a:r>
              <a:rPr lang="en-US" sz="1850" dirty="0" smtClean="0"/>
              <a:t>transfers?</a:t>
            </a:r>
            <a:br>
              <a:rPr lang="en-US" sz="1850" dirty="0" smtClean="0"/>
            </a:br>
            <a:r>
              <a:rPr lang="en-US" sz="1850" b="1" dirty="0" smtClean="0"/>
              <a:t>A</a:t>
            </a:r>
            <a:r>
              <a:rPr lang="en-US" sz="1850" dirty="0" smtClean="0"/>
              <a:t> 	Interest</a:t>
            </a:r>
            <a:r>
              <a:rPr lang="en-US" sz="1850" dirty="0"/>
              <a:t>, profits and </a:t>
            </a:r>
            <a:r>
              <a:rPr lang="en-US" sz="1850" dirty="0" smtClean="0"/>
              <a:t>dividends</a:t>
            </a:r>
            <a:br>
              <a:rPr lang="en-US" sz="1850" dirty="0" smtClean="0"/>
            </a:br>
            <a:r>
              <a:rPr lang="en-US" sz="1850" b="1" dirty="0" smtClean="0"/>
              <a:t>B</a:t>
            </a:r>
            <a:r>
              <a:rPr lang="en-US" sz="1850" dirty="0" smtClean="0"/>
              <a:t> 	Bank </a:t>
            </a:r>
            <a:r>
              <a:rPr lang="en-US" sz="1850" dirty="0"/>
              <a:t>deposits held in overseas </a:t>
            </a:r>
            <a:r>
              <a:rPr lang="en-US" sz="1850" dirty="0" smtClean="0"/>
              <a:t>banks</a:t>
            </a:r>
            <a:br>
              <a:rPr lang="en-US" sz="1850" dirty="0" smtClean="0"/>
            </a:br>
            <a:r>
              <a:rPr lang="en-US" sz="1850" b="1" dirty="0" smtClean="0"/>
              <a:t>C</a:t>
            </a:r>
            <a:r>
              <a:rPr lang="en-US" sz="1850" dirty="0" smtClean="0"/>
              <a:t> 	Money </a:t>
            </a:r>
            <a:r>
              <a:rPr lang="en-US" sz="1850" dirty="0"/>
              <a:t>sent home from people working </a:t>
            </a:r>
            <a:r>
              <a:rPr lang="en-US" sz="1850" dirty="0" smtClean="0"/>
              <a:t>abroad</a:t>
            </a:r>
            <a:br>
              <a:rPr lang="en-US" sz="1850" dirty="0" smtClean="0"/>
            </a:br>
            <a:r>
              <a:rPr lang="en-US" sz="1850" b="1" dirty="0" smtClean="0"/>
              <a:t>D</a:t>
            </a:r>
            <a:r>
              <a:rPr lang="en-US" sz="1850" dirty="0" smtClean="0"/>
              <a:t> 	Money </a:t>
            </a:r>
            <a:r>
              <a:rPr lang="en-US" sz="1850" dirty="0"/>
              <a:t>spent on intangible products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850" dirty="0" smtClean="0"/>
              <a:t>What </a:t>
            </a:r>
            <a:r>
              <a:rPr lang="en-US" sz="1850" dirty="0"/>
              <a:t>is the correct formula for calculating a country's current account on the balance of </a:t>
            </a:r>
            <a:r>
              <a:rPr lang="en-US" sz="1850" dirty="0" smtClean="0"/>
              <a:t>payments?</a:t>
            </a:r>
            <a:br>
              <a:rPr lang="en-US" sz="1850" dirty="0" smtClean="0"/>
            </a:br>
            <a:r>
              <a:rPr lang="en-US" sz="1850" b="1" dirty="0" smtClean="0"/>
              <a:t>A</a:t>
            </a:r>
            <a:r>
              <a:rPr lang="en-US" sz="1850" dirty="0" smtClean="0"/>
              <a:t> 	Visible </a:t>
            </a:r>
            <a:r>
              <a:rPr lang="en-US" sz="1850" dirty="0"/>
              <a:t>balance+ invisible </a:t>
            </a:r>
            <a:r>
              <a:rPr lang="en-US" sz="1850" dirty="0" smtClean="0"/>
              <a:t>balance</a:t>
            </a:r>
            <a:br>
              <a:rPr lang="en-US" sz="1850" dirty="0" smtClean="0"/>
            </a:br>
            <a:r>
              <a:rPr lang="en-US" sz="1850" b="1" dirty="0" smtClean="0"/>
              <a:t>B</a:t>
            </a:r>
            <a:r>
              <a:rPr lang="en-US" sz="1850" dirty="0" smtClean="0"/>
              <a:t> 	Trade </a:t>
            </a:r>
            <a:r>
              <a:rPr lang="en-US" sz="1850" dirty="0"/>
              <a:t>balance+ net </a:t>
            </a:r>
            <a:r>
              <a:rPr lang="en-US" sz="1850" dirty="0" smtClean="0"/>
              <a:t>exports</a:t>
            </a:r>
            <a:br>
              <a:rPr lang="en-US" sz="1850" dirty="0" smtClean="0"/>
            </a:br>
            <a:r>
              <a:rPr lang="en-US" sz="1850" b="1" dirty="0" smtClean="0"/>
              <a:t>C</a:t>
            </a:r>
            <a:r>
              <a:rPr lang="en-US" sz="1850" dirty="0" smtClean="0"/>
              <a:t> 	Visible </a:t>
            </a:r>
            <a:r>
              <a:rPr lang="en-US" sz="1850" dirty="0"/>
              <a:t>trade </a:t>
            </a:r>
            <a:r>
              <a:rPr lang="en-US" sz="1850" dirty="0" smtClean="0"/>
              <a:t>balance + </a:t>
            </a:r>
            <a:r>
              <a:rPr lang="en-US" sz="1850" dirty="0"/>
              <a:t>invisible trade </a:t>
            </a:r>
            <a:r>
              <a:rPr lang="en-US" sz="1850" dirty="0" smtClean="0"/>
              <a:t>balance + </a:t>
            </a:r>
            <a:r>
              <a:rPr lang="en-US" sz="1850" dirty="0"/>
              <a:t>net income flows and </a:t>
            </a:r>
            <a:r>
              <a:rPr lang="en-US" sz="1850" dirty="0" smtClean="0"/>
              <a:t>	transfers</a:t>
            </a:r>
            <a:br>
              <a:rPr lang="en-US" sz="1850" dirty="0" smtClean="0"/>
            </a:br>
            <a:r>
              <a:rPr lang="en-US" sz="1850" b="1" dirty="0" smtClean="0"/>
              <a:t>D</a:t>
            </a:r>
            <a:r>
              <a:rPr lang="en-US" sz="1850" dirty="0" smtClean="0"/>
              <a:t> 	Visible </a:t>
            </a:r>
            <a:r>
              <a:rPr lang="en-US" sz="1850" dirty="0"/>
              <a:t>trade balance+ invisible trade balance - net income flows and </a:t>
            </a:r>
            <a:r>
              <a:rPr lang="en-US" sz="1850" dirty="0" smtClean="0"/>
              <a:t>	transfers</a:t>
            </a:r>
            <a:endParaRPr lang="en-US" sz="1850" dirty="0"/>
          </a:p>
        </p:txBody>
      </p:sp>
    </p:spTree>
    <p:extLst>
      <p:ext uri="{BB962C8B-B14F-4D97-AF65-F5344CB8AC3E}">
        <p14:creationId xmlns:p14="http://schemas.microsoft.com/office/powerpoint/2010/main" val="240050967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8.2 – Balance of Payments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a result of a sustained current account deficit for the domestic </a:t>
            </a:r>
            <a:r>
              <a:rPr lang="en-US" sz="2000" dirty="0" smtClean="0"/>
              <a:t>economy?</a:t>
            </a:r>
            <a:br>
              <a:rPr lang="en-US" sz="2000" dirty="0" smtClean="0"/>
            </a:br>
            <a:r>
              <a:rPr lang="en-US" sz="2000" dirty="0" smtClean="0"/>
              <a:t>A </a:t>
            </a:r>
            <a:r>
              <a:rPr lang="en-US" sz="2000" dirty="0"/>
              <a:t>Higher aggregate </a:t>
            </a:r>
            <a:r>
              <a:rPr lang="en-US" sz="2000" dirty="0" smtClean="0"/>
              <a:t>demand</a:t>
            </a:r>
            <a:br>
              <a:rPr lang="en-US" sz="2000" dirty="0" smtClean="0"/>
            </a:br>
            <a:r>
              <a:rPr lang="en-US" sz="2000" dirty="0" smtClean="0"/>
              <a:t>B </a:t>
            </a:r>
            <a:r>
              <a:rPr lang="en-US" sz="2000" dirty="0"/>
              <a:t>Higher </a:t>
            </a:r>
            <a:r>
              <a:rPr lang="en-US" sz="2000" dirty="0" smtClean="0"/>
              <a:t>unemployment</a:t>
            </a:r>
            <a:br>
              <a:rPr lang="en-US" sz="2000" dirty="0" smtClean="0"/>
            </a:br>
            <a:r>
              <a:rPr lang="en-US" sz="2000" dirty="0" smtClean="0"/>
              <a:t>C </a:t>
            </a:r>
            <a:r>
              <a:rPr lang="en-US" sz="2000" dirty="0"/>
              <a:t>Higher standards of </a:t>
            </a:r>
            <a:r>
              <a:rPr lang="en-US" sz="2000" dirty="0" smtClean="0"/>
              <a:t>living</a:t>
            </a:r>
            <a:br>
              <a:rPr lang="en-US" sz="2000" dirty="0" smtClean="0"/>
            </a:br>
            <a:r>
              <a:rPr lang="en-US" sz="2000" dirty="0" smtClean="0"/>
              <a:t>D </a:t>
            </a:r>
            <a:r>
              <a:rPr lang="en-US" sz="2000" dirty="0"/>
              <a:t>Higher exchange rate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policies is least likely to result in an improvement in the current account </a:t>
            </a:r>
            <a:r>
              <a:rPr lang="en-US" sz="2000" dirty="0" smtClean="0"/>
              <a:t>of the country?</a:t>
            </a:r>
            <a:br>
              <a:rPr lang="en-US" sz="2000" dirty="0" smtClean="0"/>
            </a:br>
            <a:r>
              <a:rPr lang="en-US" sz="2000" dirty="0" smtClean="0"/>
              <a:t>A </a:t>
            </a:r>
            <a:r>
              <a:rPr lang="en-US" sz="2000" dirty="0"/>
              <a:t>Lower income </a:t>
            </a:r>
            <a:r>
              <a:rPr lang="en-US" sz="2000" dirty="0" smtClean="0"/>
              <a:t>taxes</a:t>
            </a:r>
            <a:br>
              <a:rPr lang="en-US" sz="2000" dirty="0" smtClean="0"/>
            </a:br>
            <a:r>
              <a:rPr lang="en-US" sz="2000" dirty="0" smtClean="0"/>
              <a:t>B </a:t>
            </a:r>
            <a:r>
              <a:rPr lang="en-US" sz="2000" dirty="0"/>
              <a:t>Lower exchange </a:t>
            </a:r>
            <a:r>
              <a:rPr lang="en-US" sz="2000" dirty="0" smtClean="0"/>
              <a:t>rate</a:t>
            </a:r>
            <a:br>
              <a:rPr lang="en-US" sz="2000" dirty="0" smtClean="0"/>
            </a:br>
            <a:r>
              <a:rPr lang="en-US" sz="2000" dirty="0" smtClean="0"/>
              <a:t>C </a:t>
            </a:r>
            <a:r>
              <a:rPr lang="en-US" sz="2000" dirty="0"/>
              <a:t>Subsidies for export-driven </a:t>
            </a:r>
            <a:r>
              <a:rPr lang="en-US" sz="2000" dirty="0" smtClean="0"/>
              <a:t>firms</a:t>
            </a:r>
            <a:br>
              <a:rPr lang="en-US" sz="2000" dirty="0" smtClean="0"/>
            </a:br>
            <a:r>
              <a:rPr lang="en-US" sz="2000" dirty="0" smtClean="0"/>
              <a:t>D </a:t>
            </a:r>
            <a:r>
              <a:rPr lang="en-US" sz="2000" dirty="0"/>
              <a:t>Trade protection policies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Using </a:t>
            </a:r>
            <a:r>
              <a:rPr lang="en-US" sz="2000" dirty="0"/>
              <a:t>the data below, explain what has happened to the country's balance of trade</a:t>
            </a:r>
            <a:r>
              <a:rPr lang="en-US" sz="2000" dirty="0" smtClean="0"/>
              <a:t>.	[2]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624862"/>
              </p:ext>
            </p:extLst>
          </p:nvPr>
        </p:nvGraphicFramePr>
        <p:xfrm>
          <a:off x="179512" y="5484832"/>
          <a:ext cx="875020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2736304"/>
                <a:gridCol w="2592288"/>
                <a:gridCol w="2701536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Invisible balance (Sbn)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Visible balance (Sbn)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Balance of trade (Sbn)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16.7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24549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8.2 – Balance of Payments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200" dirty="0" smtClean="0"/>
              <a:t>State </a:t>
            </a:r>
            <a:r>
              <a:rPr lang="en-US" sz="2200" dirty="0"/>
              <a:t>the three components included in the current account of the balance of payments. </a:t>
            </a:r>
            <a:r>
              <a:rPr lang="en-US" sz="2200" dirty="0" smtClean="0"/>
              <a:t>	[3]</a:t>
            </a:r>
            <a:br>
              <a:rPr lang="en-US" sz="2200" dirty="0" smtClean="0"/>
            </a:br>
            <a:r>
              <a:rPr lang="en-US" sz="2200" dirty="0" smtClean="0"/>
              <a:t>________________________________________________________________________________________________________ ________________________________________________________________________________________________________</a:t>
            </a:r>
            <a:endParaRPr lang="en-US" sz="2200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200" dirty="0" smtClean="0"/>
              <a:t>Explain </a:t>
            </a:r>
            <a:r>
              <a:rPr lang="en-US" sz="2200" dirty="0"/>
              <a:t>how it is possible for a country to have a deficit on its visible trade balance (trade in </a:t>
            </a:r>
            <a:r>
              <a:rPr lang="en-US" sz="2200" dirty="0" smtClean="0"/>
              <a:t>goods) but </a:t>
            </a:r>
            <a:r>
              <a:rPr lang="en-US" sz="2200" dirty="0"/>
              <a:t>still have a current account surplus on its balance of payments. </a:t>
            </a:r>
            <a:r>
              <a:rPr lang="en-US" sz="2200" dirty="0" smtClean="0"/>
              <a:t>	[4]</a:t>
            </a:r>
            <a:br>
              <a:rPr lang="en-US" sz="2200" dirty="0" smtClean="0"/>
            </a:br>
            <a:r>
              <a:rPr lang="en-US" sz="2200" dirty="0" smtClean="0"/>
              <a:t>________________________________________________________________________________________________________ ________________________________________________________________________________________________________ ________________________________________________________________________________________________________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4238086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8.2 – Balance of Payments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982663" algn="l"/>
                <a:tab pos="8516938" algn="r"/>
              </a:tabLst>
            </a:pPr>
            <a:r>
              <a:rPr lang="en-US" sz="2000" dirty="0" smtClean="0"/>
              <a:t>Analyse </a:t>
            </a:r>
            <a:r>
              <a:rPr lang="en-US" sz="2000" dirty="0"/>
              <a:t>how a fall in the exchange rate can reduce a country's current account deficit on its </a:t>
            </a:r>
            <a:r>
              <a:rPr lang="en-US" sz="2000" dirty="0" smtClean="0"/>
              <a:t>balance of </a:t>
            </a:r>
            <a:r>
              <a:rPr lang="en-US" sz="2000" dirty="0"/>
              <a:t>payments. </a:t>
            </a:r>
            <a:r>
              <a:rPr lang="en-US" sz="2000" dirty="0" smtClean="0"/>
              <a:t>	[6]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_________________________________________________________</a:t>
            </a:r>
          </a:p>
          <a:p>
            <a:pPr marL="457200" indent="-457200">
              <a:buFont typeface="+mj-lt"/>
              <a:buAutoNum type="arabicPeriod" startAt="9"/>
              <a:tabLst>
                <a:tab pos="982663" algn="l"/>
                <a:tab pos="8516938" algn="r"/>
              </a:tabLst>
            </a:pPr>
            <a:r>
              <a:rPr lang="en-US" sz="2000" dirty="0" smtClean="0"/>
              <a:t>Study </a:t>
            </a:r>
            <a:r>
              <a:rPr lang="en-US" sz="2000" dirty="0"/>
              <a:t>the data below and answer </a:t>
            </a:r>
            <a:r>
              <a:rPr lang="en-US" sz="2000" dirty="0" smtClean="0"/>
              <a:t>the questions </a:t>
            </a:r>
            <a:br>
              <a:rPr lang="en-US" sz="2000" dirty="0" smtClean="0"/>
            </a:br>
            <a:r>
              <a:rPr lang="en-US" sz="2000" dirty="0" smtClean="0"/>
              <a:t>that follow.</a:t>
            </a:r>
            <a:br>
              <a:rPr lang="en-US" sz="2000" dirty="0" smtClean="0"/>
            </a:br>
            <a:r>
              <a:rPr lang="en-US" sz="2000" dirty="0" smtClean="0"/>
              <a:t>a </a:t>
            </a:r>
            <a:r>
              <a:rPr lang="en-US" sz="2000" dirty="0"/>
              <a:t>Define the term visible balance. [</a:t>
            </a:r>
            <a:r>
              <a:rPr lang="en-US" sz="2000" dirty="0" smtClean="0"/>
              <a:t>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 _______________________________________ _______________________________________ _______________________________________</a:t>
            </a:r>
            <a:br>
              <a:rPr lang="en-US" sz="2000" dirty="0" smtClean="0"/>
            </a:br>
            <a:r>
              <a:rPr lang="en-US" sz="2000" dirty="0" smtClean="0"/>
              <a:t>b </a:t>
            </a:r>
            <a:r>
              <a:rPr lang="en-US" sz="2000" dirty="0"/>
              <a:t>Calculate the missing figures in the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data </a:t>
            </a:r>
            <a:r>
              <a:rPr lang="en-US" sz="2000" dirty="0"/>
              <a:t>above for Country D. </a:t>
            </a:r>
            <a:r>
              <a:rPr lang="en-US" sz="2000" dirty="0" smtClean="0"/>
              <a:t>                                [4]</a:t>
            </a: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919258"/>
              </p:ext>
            </p:extLst>
          </p:nvPr>
        </p:nvGraphicFramePr>
        <p:xfrm>
          <a:off x="6372200" y="2833072"/>
          <a:ext cx="2557518" cy="376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685310"/>
              </a:tblGrid>
              <a:tr h="527971">
                <a:tc gridSpan="2"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Trade balance for Country D ($</a:t>
                      </a:r>
                      <a:r>
                        <a:rPr lang="en-GB" sz="17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bn</a:t>
                      </a:r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03584">
                <a:tc>
                  <a:txBody>
                    <a:bodyPr/>
                    <a:lstStyle/>
                    <a:p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Exports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3584">
                <a:tc>
                  <a:txBody>
                    <a:bodyPr/>
                    <a:lstStyle/>
                    <a:p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Goods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3584">
                <a:tc>
                  <a:txBody>
                    <a:bodyPr/>
                    <a:lstStyle/>
                    <a:p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Savings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3584">
                <a:tc>
                  <a:txBody>
                    <a:bodyPr/>
                    <a:lstStyle/>
                    <a:p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Imports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3584">
                <a:tc>
                  <a:txBody>
                    <a:bodyPr/>
                    <a:lstStyle/>
                    <a:p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Goods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3584">
                <a:tc>
                  <a:txBody>
                    <a:bodyPr/>
                    <a:lstStyle/>
                    <a:p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Services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3584">
                <a:tc>
                  <a:txBody>
                    <a:bodyPr/>
                    <a:lstStyle/>
                    <a:p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Visible Balance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3584">
                <a:tc>
                  <a:txBody>
                    <a:bodyPr/>
                    <a:lstStyle/>
                    <a:p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Invisible Balance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03584">
                <a:tc>
                  <a:txBody>
                    <a:bodyPr/>
                    <a:lstStyle/>
                    <a:p>
                      <a:r>
                        <a:rPr lang="en-IE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Trade Balance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71540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45&quot;&gt;&lt;object type=&quot;3&quot; unique_id=&quot;10046&quot;&gt;&lt;property id=&quot;20148&quot; value=&quot;5&quot;/&gt;&lt;property id=&quot;20300&quot; value=&quot;Slide 1 - &amp;quot;Welcome&amp;quot;&quot;/&gt;&lt;property id=&quot;20307&quot; value=&quot;256&quot;/&gt;&lt;/object&gt;&lt;object type=&quot;3&quot; unique_id=&quot;10047&quot;&gt;&lt;property id=&quot;20148&quot; value=&quot;5&quot;/&gt;&lt;property id=&quot;20300&quot; value=&quot;Slide 2 - &amp;quot;Assignment Scenario&amp;quot;&quot;/&gt;&lt;property id=&quot;20307&quot; value=&quot;258&quot;/&gt;&lt;/object&gt;&lt;object type=&quot;3&quot; unique_id=&quot;10048&quot;&gt;&lt;property id=&quot;20148&quot; value=&quot;5&quot;/&gt;&lt;property id=&quot;20300&quot; value=&quot;Slide 3 - &amp;quot;Excel Sales Scenario&amp;quot;&quot;/&gt;&lt;property id=&quot;20307&quot; value=&quot;286&quot;/&gt;&lt;/object&gt;&lt;object type=&quot;3&quot; unique_id=&quot;10049&quot;&gt;&lt;property id=&quot;20148&quot; value=&quot;5&quot;/&gt;&lt;property id=&quot;20300&quot; value=&quot;Slide 4 - &amp;quot;Task 1 – Excel Sales Spreadsheet&amp;quot;&quot;/&gt;&lt;property id=&quot;20307&quot; value=&quot;287&quot;/&gt;&lt;/object&gt;&lt;object type=&quot;3&quot; unique_id=&quot;10050&quot;&gt;&lt;property id=&quot;20148&quot; value=&quot;5&quot;/&gt;&lt;property id=&quot;20300&quot; value=&quot;Slide 5 - &amp;quot;Task 2 – Excel Sales Spreadsheet&amp;quot;&quot;/&gt;&lt;property id=&quot;20307&quot; value=&quot;288&quot;/&gt;&lt;/object&gt;&lt;object type=&quot;3&quot; unique_id=&quot;10051&quot;&gt;&lt;property id=&quot;20148&quot; value=&quot;5&quot;/&gt;&lt;property id=&quot;20300&quot; value=&quot;Slide 6 - &amp;quot;Task 3 – Excel Sales Spreadsheet&amp;quot;&quot;/&gt;&lt;property id=&quot;20307&quot; value=&quot;289&quot;/&gt;&lt;/object&gt;&lt;object type=&quot;3&quot; unique_id=&quot;10052&quot;&gt;&lt;property id=&quot;20148&quot; value=&quot;5&quot;/&gt;&lt;property id=&quot;20300&quot; value=&quot;Slide 7 - &amp;quot;Task 4 – Excel Sales Spreadsheet&amp;quot;&quot;/&gt;&lt;property id=&quot;20307&quot; value=&quot;290&quot;/&gt;&lt;/object&gt;&lt;object type=&quot;3&quot; unique_id=&quot;10053&quot;&gt;&lt;property id=&quot;20148&quot; value=&quot;5&quot;/&gt;&lt;property id=&quot;20300&quot; value=&quot;Slide 8 - &amp;quot;Task 5 – Excel Sales Spreadsheet&amp;quot;&quot;/&gt;&lt;property id=&quot;20307&quot; value=&quot;291&quot;/&gt;&lt;/object&gt;&lt;object type=&quot;3&quot; unique_id=&quot;10054&quot;&gt;&lt;property id=&quot;20148&quot; value=&quot;5&quot;/&gt;&lt;property id=&quot;20300&quot; value=&quot;Slide 9 - &amp;quot;Task 6 – Excel Sales Spreadsheet&amp;quot;&quot;/&gt;&lt;property id=&quot;20307&quot; value=&quot;292&quot;/&gt;&lt;/object&gt;&lt;object type=&quot;3&quot; unique_id=&quot;10055&quot;&gt;&lt;property id=&quot;20148&quot; value=&quot;5&quot;/&gt;&lt;property id=&quot;20300&quot; value=&quot;Slide 10 - &amp;quot;Task 7 – Excel Sales Spreadsheet&amp;quot;&quot;/&gt;&lt;property id=&quot;20307&quot; value=&quot;294&quot;/&gt;&lt;/object&gt;&lt;object type=&quot;3&quot; unique_id=&quot;10056&quot;&gt;&lt;property id=&quot;20148&quot; value=&quot;5&quot;/&gt;&lt;property id=&quot;20300&quot; value=&quot;Slide 11 - &amp;quot;Task 8 – Excel Sales Spreadsheet&amp;quot;&quot;/&gt;&lt;property id=&quot;20307&quot; value=&quot;295&quot;/&gt;&lt;/object&gt;&lt;object type=&quot;3&quot; unique_id=&quot;10057&quot;&gt;&lt;property id=&quot;20148&quot; value=&quot;5&quot;/&gt;&lt;property id=&quot;20300&quot; value=&quot;Slide 12 - &amp;quot;Excel Tutorials – Click to View&amp;quot;&quot;/&gt;&lt;property id=&quot;20307&quot; value=&quot;332&quot;/&gt;&lt;/object&gt;&lt;object type=&quot;3&quot; unique_id=&quot;10058&quot;&gt;&lt;property id=&quot;20148&quot; value=&quot;5&quot;/&gt;&lt;property id=&quot;20300&quot; value=&quot;Slide 13 - &amp;quot;Excel Sales – Assessment (St/Ex/Ad)&amp;quot;&quot;/&gt;&lt;property id=&quot;20307&quot; value=&quot;297&quot;/&gt;&lt;/object&gt;&lt;object type=&quot;3&quot; unique_id=&quot;10059&quot;&gt;&lt;property id=&quot;20148&quot; value=&quot;5&quot;/&gt;&lt;property id=&quot;20300&quot; value=&quot;Slide 14 - &amp;quot;Excel Bookings Scenario&amp;quot;&quot;/&gt;&lt;property id=&quot;20307&quot; value=&quot;299&quot;/&gt;&lt;/object&gt;&lt;object type=&quot;3&quot; unique_id=&quot;10060&quot;&gt;&lt;property id=&quot;20148&quot; value=&quot;5&quot;/&gt;&lt;property id=&quot;20300&quot; value=&quot;Slide 15 - &amp;quot;Task 1 – Excel Bookings Spreadsheet&amp;quot;&quot;/&gt;&lt;property id=&quot;20307&quot; value=&quot;300&quot;/&gt;&lt;/object&gt;&lt;object type=&quot;3&quot; unique_id=&quot;10061&quot;&gt;&lt;property id=&quot;20148&quot; value=&quot;5&quot;/&gt;&lt;property id=&quot;20300&quot; value=&quot;Slide 16 - &amp;quot;Task 2 – Excel Bookings Spreadsheet&amp;quot;&quot;/&gt;&lt;property id=&quot;20307&quot; value=&quot;301&quot;/&gt;&lt;/object&gt;&lt;object type=&quot;3&quot; unique_id=&quot;10062&quot;&gt;&lt;property id=&quot;20148&quot; value=&quot;5&quot;/&gt;&lt;property id=&quot;20300&quot; value=&quot;Slide 17 - &amp;quot;Task 3 – Excel Bookings Spreadsheet&amp;quot;&quot;/&gt;&lt;property id=&quot;20307&quot; value=&quot;302&quot;/&gt;&lt;/object&gt;&lt;object type=&quot;3&quot; unique_id=&quot;10063&quot;&gt;&lt;property id=&quot;20148&quot; value=&quot;5&quot;/&gt;&lt;property id=&quot;20300&quot; value=&quot;Slide 18 - &amp;quot;Task 4 – Excel Bookings Spreadsheet&amp;quot;&quot;/&gt;&lt;property id=&quot;20307&quot; value=&quot;309&quot;/&gt;&lt;/object&gt;&lt;object type=&quot;3&quot; unique_id=&quot;10064&quot;&gt;&lt;property id=&quot;20148&quot; value=&quot;5&quot;/&gt;&lt;property id=&quot;20300&quot; value=&quot;Slide 19 - &amp;quot;Task 5 – Excel Bookings Spreadsheet&amp;quot;&quot;/&gt;&lt;property id=&quot;20307&quot; value=&quot;304&quot;/&gt;&lt;/object&gt;&lt;object type=&quot;3&quot; unique_id=&quot;10065&quot;&gt;&lt;property id=&quot;20148&quot; value=&quot;5&quot;/&gt;&lt;property id=&quot;20300&quot; value=&quot;Slide 20 - &amp;quot;Task 6 – Excel Bookings Spreadsheet&amp;quot;&quot;/&gt;&lt;property id=&quot;20307&quot; value=&quot;305&quot;/&gt;&lt;/object&gt;&lt;object type=&quot;3&quot; unique_id=&quot;10066&quot;&gt;&lt;property id=&quot;20148&quot; value=&quot;5&quot;/&gt;&lt;property id=&quot;20300&quot; value=&quot;Slide 21 - &amp;quot;Task 7 – Excel Bookings Spreadsheet&amp;quot;&quot;/&gt;&lt;property id=&quot;20307&quot; value=&quot;306&quot;/&gt;&lt;/object&gt;&lt;object type=&quot;3&quot; unique_id=&quot;10067&quot;&gt;&lt;property id=&quot;20148&quot; value=&quot;5&quot;/&gt;&lt;property id=&quot;20300&quot; value=&quot;Slide 22 - &amp;quot;Task 8 – Excel Bookings Spreadsheet&amp;quot;&quot;/&gt;&lt;property id=&quot;20307&quot; value=&quot;307&quot;/&gt;&lt;/object&gt;&lt;object type=&quot;3&quot; unique_id=&quot;10068&quot;&gt;&lt;property id=&quot;20148&quot; value=&quot;5&quot;/&gt;&lt;property id=&quot;20300&quot; value=&quot;Slide 23 - &amp;quot;Excel Tutorials – Click to View&amp;quot;&quot;/&gt;&lt;property id=&quot;20307&quot; value=&quot;334&quot;/&gt;&lt;/object&gt;&lt;object type=&quot;3&quot; unique_id=&quot;10069&quot;&gt;&lt;property id=&quot;20148&quot; value=&quot;5&quot;/&gt;&lt;property id=&quot;20300&quot; value=&quot;Slide 24 - &amp;quot;Excel Bookings – Assessment (St/Ex/Ad)&amp;quot;&quot;/&gt;&lt;property id=&quot;20307&quot; value=&quot;308&quot;/&gt;&lt;/object&gt;&lt;object type=&quot;3&quot; unique_id=&quot;10070&quot;&gt;&lt;property id=&quot;20148&quot; value=&quot;5&quot;/&gt;&lt;property id=&quot;20300&quot; value=&quot;Slide 25 - &amp;quot;Graphics Scenario&amp;quot;&quot;/&gt;&lt;property id=&quot;20307&quot; value=&quot;310&quot;/&gt;&lt;/object&gt;&lt;object type=&quot;3&quot; unique_id=&quot;10071&quot;&gt;&lt;property id=&quot;20148&quot; value=&quot;5&quot;/&gt;&lt;property id=&quot;20300&quot; value=&quot;Slide 26 - &amp;quot;Task 1 – Bitmap Montage&amp;quot;&quot;/&gt;&lt;property id=&quot;20307&quot; value=&quot;311&quot;/&gt;&lt;/object&gt;&lt;object type=&quot;3&quot; unique_id=&quot;10072&quot;&gt;&lt;property id=&quot;20148&quot; value=&quot;5&quot;/&gt;&lt;property id=&quot;20300&quot; value=&quot;Slide 27 - &amp;quot;Task 2 – Bitmap Montage&amp;quot;&quot;/&gt;&lt;property id=&quot;20307&quot; value=&quot;312&quot;/&gt;&lt;/object&gt;&lt;object type=&quot;3&quot; unique_id=&quot;10073&quot;&gt;&lt;property id=&quot;20148&quot; value=&quot;5&quot;/&gt;&lt;property id=&quot;20300&quot; value=&quot;Slide 28 - &amp;quot;Task 3 – Bitmap Montage&amp;quot;&quot;/&gt;&lt;property id=&quot;20307&quot; value=&quot;313&quot;/&gt;&lt;/object&gt;&lt;object type=&quot;3&quot; unique_id=&quot;10074&quot;&gt;&lt;property id=&quot;20148&quot; value=&quot;5&quot;/&gt;&lt;property id=&quot;20300&quot; value=&quot;Slide 29 - &amp;quot;Task 4 – Bitmap Montage&amp;quot;&quot;/&gt;&lt;property id=&quot;20307&quot; value=&quot;314&quot;/&gt;&lt;/object&gt;&lt;object type=&quot;3&quot; unique_id=&quot;10075&quot;&gt;&lt;property id=&quot;20148&quot; value=&quot;5&quot;/&gt;&lt;property id=&quot;20300&quot; value=&quot;Slide 30 - &amp;quot;Task 5 – Vector Map&amp;quot;&quot;/&gt;&lt;property id=&quot;20307&quot; value=&quot;315&quot;/&gt;&lt;/object&gt;&lt;object type=&quot;3&quot; unique_id=&quot;10076&quot;&gt;&lt;property id=&quot;20148&quot; value=&quot;5&quot;/&gt;&lt;property id=&quot;20300&quot; value=&quot;Slide 31 - &amp;quot;Task 6 – Vector Map&amp;quot;&quot;/&gt;&lt;property id=&quot;20307&quot; value=&quot;316&quot;/&gt;&lt;/object&gt;&lt;object type=&quot;3&quot; unique_id=&quot;10077&quot;&gt;&lt;property id=&quot;20148&quot; value=&quot;5&quot;/&gt;&lt;property id=&quot;20300&quot; value=&quot;Slide 32 - &amp;quot;Task 7 – Vector Map&amp;quot;&quot;/&gt;&lt;property id=&quot;20307&quot; value=&quot;317&quot;/&gt;&lt;/object&gt;&lt;object type=&quot;3&quot; unique_id=&quot;10078&quot;&gt;&lt;property id=&quot;20148&quot; value=&quot;5&quot;/&gt;&lt;property id=&quot;20300&quot; value=&quot;Slide 33 - &amp;quot;Task 8 – Graphics&amp;quot;&quot;/&gt;&lt;property id=&quot;20307&quot; value=&quot;318&quot;/&gt;&lt;/object&gt;&lt;object type=&quot;3&quot; unique_id=&quot;10079&quot;&gt;&lt;property id=&quot;20148&quot; value=&quot;5&quot;/&gt;&lt;property id=&quot;20300&quot; value=&quot;Slide 34 - &amp;quot;Task 9 – Graphics&amp;quot;&quot;/&gt;&lt;property id=&quot;20307&quot; value=&quot;321&quot;/&gt;&lt;/object&gt;&lt;object type=&quot;3&quot; unique_id=&quot;10080&quot;&gt;&lt;property id=&quot;20148&quot; value=&quot;5&quot;/&gt;&lt;property id=&quot;20300&quot; value=&quot;Slide 35 - &amp;quot;Graphics – Assessment (St/Ex/Ad)&amp;quot;&quot;/&gt;&lt;property id=&quot;20307&quot; value=&quot;319&quot;/&gt;&lt;/object&gt;&lt;object type=&quot;3&quot; unique_id=&quot;10081&quot;&gt;&lt;property id=&quot;20148&quot; value=&quot;5&quot;/&gt;&lt;property id=&quot;20300&quot; value=&quot;Slide 36 - &amp;quot;E-Safety Scenario&amp;quot;&quot;/&gt;&lt;property id=&quot;20307&quot; value=&quot;322&quot;/&gt;&lt;/object&gt;&lt;object type=&quot;3&quot; unique_id=&quot;10082&quot;&gt;&lt;property id=&quot;20148&quot; value=&quot;5&quot;/&gt;&lt;property id=&quot;20300&quot; value=&quot;Slide 37 - &amp;quot;Task 1 – E-Safety&amp;quot;&quot;/&gt;&lt;property id=&quot;20307&quot; value=&quot;323&quot;/&gt;&lt;/object&gt;&lt;object type=&quot;3&quot; unique_id=&quot;10083&quot;&gt;&lt;property id=&quot;20148&quot; value=&quot;5&quot;/&gt;&lt;property id=&quot;20300&quot; value=&quot;Slide 38 - &amp;quot;Task 2 – E-Safety&amp;quot;&quot;/&gt;&lt;property id=&quot;20307&quot; value=&quot;324&quot;/&gt;&lt;/object&gt;&lt;object type=&quot;3&quot; unique_id=&quot;10084&quot;&gt;&lt;property id=&quot;20148&quot; value=&quot;5&quot;/&gt;&lt;property id=&quot;20300&quot; value=&quot;Slide 39 - &amp;quot;Task 3 – E-Safety&amp;quot;&quot;/&gt;&lt;property id=&quot;20307&quot; value=&quot;325&quot;/&gt;&lt;/object&gt;&lt;object type=&quot;3&quot; unique_id=&quot;10085&quot;&gt;&lt;property id=&quot;20148&quot; value=&quot;5&quot;/&gt;&lt;property id=&quot;20300&quot; value=&quot;Slide 40 - &amp;quot;Task 4 – E-Safety&amp;quot;&quot;/&gt;&lt;property id=&quot;20307&quot; value=&quot;326&quot;/&gt;&lt;/object&gt;&lt;object type=&quot;3&quot; unique_id=&quot;10086&quot;&gt;&lt;property id=&quot;20148&quot; value=&quot;5&quot;/&gt;&lt;property id=&quot;20300&quot; value=&quot;Slide 41 - &amp;quot;Task 5 – E-Safety&amp;quot;&quot;/&gt;&lt;property id=&quot;20307&quot; value=&quot;327&quot;/&gt;&lt;/object&gt;&lt;object type=&quot;3&quot; unique_id=&quot;10087&quot;&gt;&lt;property id=&quot;20148&quot; value=&quot;5&quot;/&gt;&lt;property id=&quot;20300&quot; value=&quot;Slide 42 - &amp;quot;Task 6 – E-Safety&amp;quot;&quot;/&gt;&lt;property id=&quot;20307&quot; value=&quot;328&quot;/&gt;&lt;/object&gt;&lt;object type=&quot;3&quot; unique_id=&quot;10088&quot;&gt;&lt;property id=&quot;20148&quot; value=&quot;5&quot;/&gt;&lt;property id=&quot;20300&quot; value=&quot;Slide 43 - &amp;quot;Task 7 – E-Safety&amp;quot;&quot;/&gt;&lt;property id=&quot;20307&quot; value=&quot;329&quot;/&gt;&lt;/object&gt;&lt;object type=&quot;3&quot; unique_id=&quot;10089&quot;&gt;&lt;property id=&quot;20148&quot; value=&quot;5&quot;/&gt;&lt;property id=&quot;20300&quot; value=&quot;Slide 44 - &amp;quot;E-Safety – Assessment (St/Ex/Ad)&amp;quot;&quot;/&gt;&lt;property id=&quot;20307&quot; value=&quot;331&quot;/&gt;&lt;/object&gt;&lt;/object&gt;&lt;object type=&quot;8&quot; unique_id=&quot;10135&quot;&gt;&lt;/object&gt;&lt;/object&gt;&lt;/database&gt;"/>
  <p:tag name="SECTOMILLISECCONVERTED" val="1"/>
  <p:tag name="ISPRING_RESOURCE_PATHS_HASH_2" val="08f788787bcb7a4d543d064184e3ed8f8a1ad1a"/>
  <p:tag name="ISPRING_PRESENTATION_TITLE" val="LO8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deroth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A0AEC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03C8A099435F469B82EC500073A18D" ma:contentTypeVersion="0" ma:contentTypeDescription="Create a new document." ma:contentTypeScope="" ma:versionID="db11316f7499926a5aef36baba7827a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6A05FF-1C8D-47AA-A52A-FF7901571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6DD945F-B7B0-4691-A0D0-E2EAD6DA23B3}">
  <ds:schemaRefs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5A8F797-114D-47DC-A43E-E9D7D88718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Enderoth</Template>
  <TotalTime>52221</TotalTime>
  <Words>443</Words>
  <Application>Microsoft Office PowerPoint</Application>
  <PresentationFormat>On-screen Show (4:3)</PresentationFormat>
  <Paragraphs>102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Lucida Sans Unicode</vt:lpstr>
      <vt:lpstr>Verdana</vt:lpstr>
      <vt:lpstr>Wingdings 2</vt:lpstr>
      <vt:lpstr>Wingdings 3</vt:lpstr>
      <vt:lpstr>Enderoth</vt:lpstr>
      <vt:lpstr>PowerPoint Presentation</vt:lpstr>
      <vt:lpstr>8.1 - Specialisation</vt:lpstr>
      <vt:lpstr>8.1 - Specialisation</vt:lpstr>
      <vt:lpstr>8.1 - Specialisation</vt:lpstr>
      <vt:lpstr>8.1 - Specialisation</vt:lpstr>
      <vt:lpstr>8.2 – Balance of Payments</vt:lpstr>
      <vt:lpstr>8.2 – Balance of Payments</vt:lpstr>
      <vt:lpstr>8.2 – Balance of Payments</vt:lpstr>
      <vt:lpstr>8.2 – Balance of Payments</vt:lpstr>
      <vt:lpstr>8.3 – Exchange Rates</vt:lpstr>
      <vt:lpstr>8.3 – Exchange Rates</vt:lpstr>
      <vt:lpstr>8.3 – Exchange Rates</vt:lpstr>
      <vt:lpstr>8.3 – Exchange Rates</vt:lpstr>
      <vt:lpstr>8.4 – Trade Protectionism</vt:lpstr>
      <vt:lpstr>8.4 – Trade Protectionism</vt:lpstr>
      <vt:lpstr>8.4 – Trade Protectionism</vt:lpstr>
      <vt:lpstr>8.4 – Trade Protectionism</vt:lpstr>
    </vt:vector>
  </TitlesOfParts>
  <Company>Brooke Weston CTC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LO8a</dc:title>
  <dc:subject>eBusiness</dc:subject>
  <dc:creator>Enderoth</dc:creator>
  <cp:lastModifiedBy>Stephen Rafferty</cp:lastModifiedBy>
  <cp:revision>1710</cp:revision>
  <cp:lastPrinted>2014-01-22T18:25:48Z</cp:lastPrinted>
  <dcterms:created xsi:type="dcterms:W3CDTF">2008-03-12T11:01:44Z</dcterms:created>
  <dcterms:modified xsi:type="dcterms:W3CDTF">2018-08-03T17:55:24Z</dcterms:modified>
  <cp:category>Unit 01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0x0101006303C8A099435F469B82EC500073A18D</vt:lpwstr>
  </property>
  <property fmtid="{D5CDD505-2E9C-101B-9397-08002B2CF9AE}" pid="3" name="Unit">
    <vt:lpwstr>U1</vt:lpwstr>
  </property>
</Properties>
</file>